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81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FC6A-1047-4DA4-9D27-2664B2881DCE}">
          <p14:sldIdLst>
            <p14:sldId id="269"/>
            <p14:sldId id="257"/>
            <p14:sldId id="380"/>
            <p14:sldId id="375"/>
            <p14:sldId id="377"/>
          </p14:sldIdLst>
        </p14:section>
        <p14:section name="CSUPowerFlowPPT slides 4-19" id="{9D9864E0-4A50-4216-9D65-1152E71A508D}">
          <p14:sldIdLst>
            <p14:sldId id="273"/>
            <p14:sldId id="376"/>
            <p14:sldId id="278"/>
            <p14:sldId id="378"/>
            <p14:sldId id="379"/>
            <p14:sldId id="280"/>
            <p14:sldId id="295"/>
            <p14:sldId id="296"/>
            <p14:sldId id="282"/>
            <p14:sldId id="283"/>
            <p14:sldId id="284"/>
            <p14:sldId id="285"/>
            <p14:sldId id="297"/>
            <p14:sldId id="286"/>
            <p14:sldId id="298"/>
            <p14:sldId id="288"/>
            <p14:sldId id="299"/>
            <p14:sldId id="292"/>
            <p14:sldId id="293"/>
            <p14:sldId id="274"/>
          </p14:sldIdLst>
        </p14:section>
        <p14:section name="Bergen and Vittal" id="{DB2D670E-4814-40E0-8A1A-82D9AAC6EA1B}">
          <p14:sldIdLst>
            <p14:sldId id="373"/>
            <p14:sldId id="272"/>
            <p14:sldId id="275"/>
            <p14:sldId id="301"/>
            <p14:sldId id="302"/>
            <p14:sldId id="303"/>
            <p14:sldId id="277"/>
            <p14:sldId id="276"/>
            <p14:sldId id="317"/>
            <p14:sldId id="305"/>
            <p14:sldId id="306"/>
            <p14:sldId id="314"/>
            <p14:sldId id="315"/>
            <p14:sldId id="318"/>
            <p14:sldId id="316"/>
            <p14:sldId id="319"/>
            <p14:sldId id="308"/>
            <p14:sldId id="320"/>
            <p14:sldId id="321"/>
            <p14:sldId id="36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9"/>
            <p14:sldId id="310"/>
            <p14:sldId id="311"/>
            <p14:sldId id="312"/>
            <p14:sldId id="322"/>
            <p14:sldId id="323"/>
            <p14:sldId id="324"/>
            <p14:sldId id="326"/>
            <p14:sldId id="331"/>
            <p14:sldId id="329"/>
            <p14:sldId id="332"/>
            <p14:sldId id="330"/>
            <p14:sldId id="327"/>
            <p14:sldId id="325"/>
            <p14:sldId id="328"/>
            <p14:sldId id="270"/>
            <p14:sldId id="345"/>
            <p14:sldId id="346"/>
            <p14:sldId id="347"/>
            <p14:sldId id="348"/>
            <p14:sldId id="354"/>
            <p14:sldId id="355"/>
            <p14:sldId id="356"/>
            <p14:sldId id="357"/>
            <p14:sldId id="349"/>
            <p14:sldId id="350"/>
            <p14:sldId id="351"/>
            <p14:sldId id="352"/>
            <p14:sldId id="353"/>
            <p14:sldId id="367"/>
            <p14:sldId id="368"/>
            <p14:sldId id="369"/>
            <p14:sldId id="370"/>
            <p14:sldId id="371"/>
            <p14:sldId id="343"/>
            <p14:sldId id="341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0"/>
            <p14:sldId id="38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9" autoAdjust="0"/>
    <p:restoredTop sz="94660"/>
  </p:normalViewPr>
  <p:slideViewPr>
    <p:cSldViewPr>
      <p:cViewPr>
        <p:scale>
          <a:sx n="100" d="100"/>
          <a:sy n="100" d="100"/>
        </p:scale>
        <p:origin x="-1062" y="-9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12/29/2011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12/29/2011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12/29/2011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12/29/2011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12/29/2011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12/29/2011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12/29/2011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12/29/2011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2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be expanded 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0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1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426841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96012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587090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0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338935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complex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  <a:blipFill rotWithShape="1">
                <a:blip r:embed="rId2"/>
                <a:stretch>
                  <a:fillRect l="-610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438400"/>
                <a:ext cx="2892267" cy="418897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048" y="3048000"/>
                <a:ext cx="87350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69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4876800"/>
                <a:ext cx="2868541" cy="444096"/>
              </a:xfrm>
              <a:prstGeom prst="rect">
                <a:avLst/>
              </a:prstGeom>
              <a:blipFill rotWithShape="1"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20" y="5717338"/>
                <a:ext cx="2950680" cy="444096"/>
              </a:xfrm>
              <a:prstGeom prst="rect">
                <a:avLst/>
              </a:prstGeom>
              <a:blipFill rotWithShape="1"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4891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5786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i.e.,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2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81600"/>
                <a:ext cx="5029200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447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80566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2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=2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=2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512454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	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2"/>
                <a:stretch>
                  <a:fillRect l="-276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2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2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2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2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2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0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1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(38) 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triangularization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     	   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until Eq. (35) is satisfied to any desired accuracy, i.e.,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                  </a:t>
                </a:r>
              </a:p>
            </p:txBody>
          </p:sp>
        </mc:Choice>
        <mc:Fallback xmlns=""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2291909"/>
              </a:xfrm>
              <a:prstGeom prst="rect">
                <a:avLst/>
              </a:prstGeom>
              <a:blipFill rotWithShape="1">
                <a:blip r:embed="rId3"/>
                <a:stretch>
                  <a:fillRect l="-552" t="-1330" b="-10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 may be expressed 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535840"/>
              </a:xfrm>
              <a:prstGeom prst="rect">
                <a:avLst/>
              </a:prstGeom>
              <a:blipFill rotWithShape="1">
                <a:blip r:embed="rId2"/>
                <a:stretch>
                  <a:fillRect l="-974" b="-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/>
                            </a:rPr>
                            <m:t>𝐉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2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each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By using values from Table 2,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unit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2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</a:t>
                </a:r>
                <a:r>
                  <a:rPr lang="en-US" sz="2000" dirty="0" err="1" smtClean="0"/>
                  <a:t>phasor</a:t>
                </a:r>
                <a:r>
                  <a:rPr lang="en-US" sz="2000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9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7" name="Equation" r:id="rId5" imgW="1866600" imgH="482400" progId="Equation.3">
                  <p:embed/>
                </p:oleObj>
              </mc:Choice>
              <mc:Fallback>
                <p:oleObj name="Equation" r:id="rId5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8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11417"/>
              </p:ext>
            </p:extLst>
          </p:nvPr>
        </p:nvGraphicFramePr>
        <p:xfrm>
          <a:off x="3048000" y="4876800"/>
          <a:ext cx="26844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9" name="Equation" r:id="rId9" imgW="1536480" imgH="457200" progId="Equation.3">
                  <p:embed/>
                </p:oleObj>
              </mc:Choice>
              <mc:Fallback>
                <p:oleObj name="Equation" r:id="rId9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76800"/>
                        <a:ext cx="2684462" cy="796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2640019"/>
              </p:ext>
            </p:extLst>
          </p:nvPr>
        </p:nvGraphicFramePr>
        <p:xfrm>
          <a:off x="2743200" y="2743200"/>
          <a:ext cx="3810000" cy="8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810000" cy="88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1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in the Newton Raphson section, 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2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47800"/>
                <a:ext cx="89154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47800"/>
                <a:ext cx="8915400" cy="5486400"/>
              </a:xfrm>
              <a:blipFill rotWithShape="1">
                <a:blip r:embed="rId2"/>
                <a:stretch>
                  <a:fillRect l="-958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    (54)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  <a:blipFill rotWithShape="1">
                <a:blip r:embed="rId2"/>
                <a:stretch>
                  <a:fillRect l="-912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  <a:blipFill rotWithShape="1"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blipFill rotWithShape="1">
                <a:blip r:embed="rId2"/>
                <a:stretch>
                  <a:fillRect l="-867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equations:</a:t>
                </a:r>
              </a:p>
              <a:p>
                <a:pPr lvl="1"/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Power Flow is used in Optimal Power Flow (OPF) solvers, Location Marginal Price (LMP) solvers, and Contingency 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2"/>
                <a:stretch>
                  <a:fillRect l="-741" t="-706" r="-59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496651" cy="34591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for the loop between node 1 and 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  </a:t>
                </a:r>
                <a:r>
                  <a:rPr lang="en-US" sz="2400" dirty="0" smtClean="0"/>
                  <a:t>(60)</a:t>
                </a:r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6260"/>
            <a:ext cx="8656016" cy="137159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91" t="-4061" r="-12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  <a:blipFill rotWithShape="1">
                <a:blip r:embed="rId4"/>
                <a:stretch>
                  <a:fillRect l="-1456" t="-3587" b="-8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56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Sweep (FBS)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029200" cy="3429000"/>
          </a:xfrm>
        </p:spPr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shown, the following methodology is adopted.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For </a:t>
            </a:r>
            <a:r>
              <a:rPr lang="en-US" sz="2400" dirty="0"/>
              <a:t>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4958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</a:t>
            </a:r>
            <a:r>
              <a:rPr lang="en-US" sz="2400" dirty="0" smtClean="0"/>
              <a:t>analysis on the feeder shown,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173709"/>
              </p:ext>
            </p:extLst>
          </p:nvPr>
        </p:nvGraphicFramePr>
        <p:xfrm>
          <a:off x="4368800" y="332105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332105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split into real and reactive components.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45720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890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200" dirty="0"/>
                  <a:t>w</a:t>
                </a:r>
                <a:r>
                  <a:rPr lang="en-US" sz="2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/>
                      </a:rPr>
                      <m:t>𝐉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:r>
                  <a:rPr lang="en-US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l="-203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13867</TotalTime>
  <Words>8991</Words>
  <Application>Microsoft Office PowerPoint</Application>
  <PresentationFormat>On-screen Show (4:3)</PresentationFormat>
  <Paragraphs>1096</Paragraphs>
  <Slides>99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Office Theme</vt:lpstr>
      <vt:lpstr>Equation</vt:lpstr>
      <vt:lpstr>Visio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PowerPoint Presentation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Substation and Distribution Automation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Kevin Schneider</dc:creator>
  <cp:lastModifiedBy>Staff</cp:lastModifiedBy>
  <cp:revision>593</cp:revision>
  <dcterms:created xsi:type="dcterms:W3CDTF">2006-08-16T00:00:00Z</dcterms:created>
  <dcterms:modified xsi:type="dcterms:W3CDTF">2011-12-29T15:57:12Z</dcterms:modified>
</cp:coreProperties>
</file>